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61" r:id="rId5"/>
    <p:sldId id="258" r:id="rId6"/>
    <p:sldId id="267" r:id="rId7"/>
    <p:sldId id="263" r:id="rId8"/>
    <p:sldId id="266" r:id="rId9"/>
    <p:sldId id="264" r:id="rId10"/>
  </p:sldIdLst>
  <p:sldSz cx="14630400" cy="8229600"/>
  <p:notesSz cx="8229600" cy="14630400"/>
  <p:embeddedFontLst>
    <p:embeddedFont>
      <p:font typeface="Roboto" panose="02000000000000000000" pitchFamily="2" charset="0"/>
      <p:regular r:id="rId12"/>
      <p:bold r:id="rId13"/>
      <p:italic r:id="rId14"/>
      <p:boldItalic r:id="rId15"/>
    </p:embeddedFont>
    <p:embeddedFont>
      <p:font typeface="Saira Medium" pitchFamily="2" charset="77"/>
      <p:regular r:id="rId1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3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05"/>
    <p:restoredTop sz="94610"/>
  </p:normalViewPr>
  <p:slideViewPr>
    <p:cSldViewPr snapToGrid="0" snapToObjects="1">
      <p:cViewPr varScale="1">
        <p:scale>
          <a:sx n="132" d="100"/>
          <a:sy n="132" d="100"/>
        </p:scale>
        <p:origin x="208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32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0D529-BBB7-0BAC-33D1-D3395FD9E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F87C3E-F748-8953-6852-9F211B2C0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2A7BF6-A568-C944-69B6-7F93FF530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251DA-69DF-64D1-EE1E-CCA65CAAA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89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1DA5C-4D39-C77F-A180-0542A63FD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E22BD3-6A82-FD3B-D495-665D3B71A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28A0E-A2B9-F2EA-72E4-03B61DA3F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CB223-1224-4BD8-F40F-D03162E104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52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5DAA">
              <a:alpha val="75000"/>
            </a:srgbClr>
          </a:solidFill>
          <a:ln/>
        </p:spPr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379AFC-FBDE-E22E-344A-FDC5EFE804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50230" y="7831940"/>
            <a:ext cx="1256270" cy="2409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5DAA">
              <a:alpha val="75000"/>
            </a:srgbClr>
          </a:solidFill>
          <a:ln/>
        </p:spPr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F3B2BB-704E-E841-BB2D-E144B4F71C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50230" y="7831940"/>
            <a:ext cx="1256270" cy="24092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5DAA">
              <a:alpha val="75000"/>
            </a:srgbClr>
          </a:solidFill>
          <a:ln/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5DAA">
              <a:alpha val="75000"/>
            </a:srgbClr>
          </a:solidFill>
          <a:ln/>
        </p:spPr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7D1608-AB1E-25D0-1425-05A910EB52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50230" y="7831940"/>
            <a:ext cx="1256270" cy="24092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5DAA">
              <a:alpha val="75000"/>
            </a:srgbClr>
          </a:solidFill>
          <a:ln/>
        </p:spPr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24CD81-4589-F432-9C0D-6254F0D50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50230" y="7831940"/>
            <a:ext cx="1256270" cy="2409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5DAA">
              <a:alpha val="75000"/>
            </a:srgbClr>
          </a:solidFill>
          <a:ln/>
        </p:spPr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5E0B39-53E9-7D50-DD0C-CBCD7C23E0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50230" y="7831940"/>
            <a:ext cx="1256270" cy="2409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5DAA">
              <a:alpha val="75000"/>
            </a:srgbClr>
          </a:solidFill>
          <a:ln/>
        </p:spPr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997FC3-0A6E-588A-CF71-573AC47A6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50230" y="7831940"/>
            <a:ext cx="1256270" cy="2409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5DAA">
              <a:alpha val="75000"/>
            </a:srgbClr>
          </a:solidFill>
          <a:ln/>
        </p:spPr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164DD4-9C6E-89A8-900A-B8509897D1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50230" y="7831940"/>
            <a:ext cx="1256270" cy="2409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5DAA">
              <a:alpha val="75000"/>
            </a:srgbClr>
          </a:solidFill>
          <a:ln/>
        </p:spPr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AD9CB2-0D91-298F-8853-DE08C93346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50230" y="7831940"/>
            <a:ext cx="1256270" cy="2409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5DAA">
              <a:alpha val="75000"/>
            </a:srgbClr>
          </a:solidFill>
          <a:ln/>
        </p:spPr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B0F70B1-52C3-1574-324C-BF49200075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50230" y="7831940"/>
            <a:ext cx="1256270" cy="24092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6021"/>
            <a:ext cx="71325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EuroSkills 2027 Düsseldorf</a:t>
            </a:r>
            <a:endParaRPr lang="en-US" sz="445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F1076B-27E5-0895-6992-5C4FC2288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7121227"/>
            <a:ext cx="2395321" cy="4593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900" y="526256"/>
            <a:ext cx="5352098" cy="597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Was sind die EuroSkills?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545669"/>
            <a:ext cx="8405574" cy="46914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03105" y="2905839"/>
            <a:ext cx="4310896" cy="1971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Stell dir die EuroSkills als die </a:t>
            </a:r>
            <a:r>
              <a:rPr lang="en-US" sz="150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Europameisterschaft der Berufe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vor. Während bei den Olympischen Spielen Athleten um Medaillen kämpfen, treten hier die besten jungen Fachkräfte aus ganz Europa in ihren Handwerks-, Industrie- und Dienstleistungsberufen gegeneinander an – auf absolut höchstem Niveau.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723900" y="6599039"/>
            <a:ext cx="4286964" cy="1104186"/>
          </a:xfrm>
          <a:prstGeom prst="roundRect">
            <a:avLst>
              <a:gd name="adj" fmla="val 9937"/>
            </a:avLst>
          </a:prstGeom>
          <a:solidFill>
            <a:srgbClr val="005DAA">
              <a:alpha val="75000"/>
            </a:srgbClr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01040" y="6599039"/>
            <a:ext cx="91440" cy="1104186"/>
          </a:xfrm>
          <a:prstGeom prst="roundRect">
            <a:avLst>
              <a:gd name="adj" fmla="val 188045"/>
            </a:avLst>
          </a:prstGeom>
          <a:solidFill>
            <a:srgbClr val="FC8337"/>
          </a:solidFill>
          <a:ln/>
        </p:spPr>
      </p:sp>
      <p:sp>
        <p:nvSpPr>
          <p:cNvPr id="7" name="Text 4"/>
          <p:cNvSpPr/>
          <p:nvPr/>
        </p:nvSpPr>
        <p:spPr>
          <a:xfrm>
            <a:off x="1006316" y="6812875"/>
            <a:ext cx="2388156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~800 Talente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006316" y="7207806"/>
            <a:ext cx="3790712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aus über 30 europäischen Ländern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5171718" y="6599039"/>
            <a:ext cx="4286964" cy="1104186"/>
          </a:xfrm>
          <a:prstGeom prst="roundRect">
            <a:avLst>
              <a:gd name="adj" fmla="val 9937"/>
            </a:avLst>
          </a:prstGeom>
          <a:solidFill>
            <a:srgbClr val="005DAA">
              <a:alpha val="75000"/>
            </a:srgbClr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148858" y="6599039"/>
            <a:ext cx="91440" cy="1104186"/>
          </a:xfrm>
          <a:prstGeom prst="roundRect">
            <a:avLst>
              <a:gd name="adj" fmla="val 188045"/>
            </a:avLst>
          </a:prstGeom>
          <a:solidFill>
            <a:srgbClr val="FC8337"/>
          </a:solidFill>
          <a:ln/>
        </p:spPr>
      </p:sp>
      <p:sp>
        <p:nvSpPr>
          <p:cNvPr id="11" name="Text 8"/>
          <p:cNvSpPr/>
          <p:nvPr/>
        </p:nvSpPr>
        <p:spPr>
          <a:xfrm>
            <a:off x="5454134" y="6812875"/>
            <a:ext cx="2388156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~50 Disziplinen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5454134" y="7207806"/>
            <a:ext cx="3790712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vom Handwerk bis zur Cybersicherheit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9619536" y="6599039"/>
            <a:ext cx="4286964" cy="1104186"/>
          </a:xfrm>
          <a:prstGeom prst="roundRect">
            <a:avLst>
              <a:gd name="adj" fmla="val 9937"/>
            </a:avLst>
          </a:prstGeom>
          <a:solidFill>
            <a:srgbClr val="005DAA">
              <a:alpha val="75000"/>
            </a:srgbClr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9596676" y="6599039"/>
            <a:ext cx="91440" cy="1104186"/>
          </a:xfrm>
          <a:prstGeom prst="roundRect">
            <a:avLst>
              <a:gd name="adj" fmla="val 188045"/>
            </a:avLst>
          </a:prstGeom>
          <a:solidFill>
            <a:srgbClr val="FC8337"/>
          </a:solidFill>
          <a:ln/>
        </p:spPr>
      </p:sp>
      <p:sp>
        <p:nvSpPr>
          <p:cNvPr id="15" name="Text 12"/>
          <p:cNvSpPr/>
          <p:nvPr/>
        </p:nvSpPr>
        <p:spPr>
          <a:xfrm>
            <a:off x="9901952" y="6812875"/>
            <a:ext cx="2388156" cy="298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150.000 Besucher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9901952" y="7207806"/>
            <a:ext cx="3790712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erwartet in Düsseldorf 2027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7228" y="682943"/>
            <a:ext cx="6553795" cy="604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Die Berufsfelder im Überblick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677228" y="1617583"/>
            <a:ext cx="6555462" cy="1866305"/>
          </a:xfrm>
          <a:prstGeom prst="roundRect">
            <a:avLst>
              <a:gd name="adj" fmla="val 9331"/>
            </a:avLst>
          </a:prstGeom>
          <a:solidFill>
            <a:srgbClr val="005DAA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93564" y="1833920"/>
            <a:ext cx="580430" cy="580430"/>
          </a:xfrm>
          <a:prstGeom prst="roundRect">
            <a:avLst>
              <a:gd name="adj" fmla="val 15752262"/>
            </a:avLst>
          </a:prstGeom>
          <a:solidFill>
            <a:srgbClr val="FC833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108" y="1993463"/>
            <a:ext cx="261223" cy="2612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93564" y="2579370"/>
            <a:ext cx="241875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Handwerk &amp; Bau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93564" y="2980730"/>
            <a:ext cx="6122789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Tischler, Maurer, Fliesenleger, Maler, Landschaftsgärtner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7397710" y="1617583"/>
            <a:ext cx="6555462" cy="1866305"/>
          </a:xfrm>
          <a:prstGeom prst="roundRect">
            <a:avLst>
              <a:gd name="adj" fmla="val 9331"/>
            </a:avLst>
          </a:prstGeom>
          <a:solidFill>
            <a:srgbClr val="005DAA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14047" y="1833920"/>
            <a:ext cx="580430" cy="580430"/>
          </a:xfrm>
          <a:prstGeom prst="roundRect">
            <a:avLst>
              <a:gd name="adj" fmla="val 15752262"/>
            </a:avLst>
          </a:prstGeom>
          <a:solidFill>
            <a:srgbClr val="FC833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3591" y="1993463"/>
            <a:ext cx="261223" cy="2612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14047" y="2579370"/>
            <a:ext cx="241875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Technik &amp; Industrie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7614047" y="2980730"/>
            <a:ext cx="6122789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Robotik, Mechatronik, Schweißen, CNC-Fräsen</a:t>
            </a:r>
            <a:endParaRPr lang="en-US" sz="1500" dirty="0"/>
          </a:p>
        </p:txBody>
      </p:sp>
      <p:sp>
        <p:nvSpPr>
          <p:cNvPr id="13" name="Shape 9"/>
          <p:cNvSpPr/>
          <p:nvPr/>
        </p:nvSpPr>
        <p:spPr>
          <a:xfrm>
            <a:off x="677228" y="3648908"/>
            <a:ext cx="6555462" cy="1866305"/>
          </a:xfrm>
          <a:prstGeom prst="roundRect">
            <a:avLst>
              <a:gd name="adj" fmla="val 9331"/>
            </a:avLst>
          </a:prstGeom>
          <a:solidFill>
            <a:srgbClr val="005DAA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893564" y="3865245"/>
            <a:ext cx="580430" cy="580430"/>
          </a:xfrm>
          <a:prstGeom prst="roundRect">
            <a:avLst>
              <a:gd name="adj" fmla="val 15752262"/>
            </a:avLst>
          </a:prstGeom>
          <a:solidFill>
            <a:srgbClr val="FC833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3108" y="4024789"/>
            <a:ext cx="261223" cy="2612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93564" y="4610695"/>
            <a:ext cx="241875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IT &amp; Kommunikation</a:t>
            </a:r>
            <a:endParaRPr lang="en-US" sz="1900" dirty="0"/>
          </a:p>
        </p:txBody>
      </p:sp>
      <p:sp>
        <p:nvSpPr>
          <p:cNvPr id="17" name="Text 12"/>
          <p:cNvSpPr/>
          <p:nvPr/>
        </p:nvSpPr>
        <p:spPr>
          <a:xfrm>
            <a:off x="893564" y="5012055"/>
            <a:ext cx="6122789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Webentwicklung, Cybersicherheit, Netzwerkadministration</a:t>
            </a:r>
            <a:endParaRPr lang="en-US" sz="1500" dirty="0"/>
          </a:p>
        </p:txBody>
      </p:sp>
      <p:sp>
        <p:nvSpPr>
          <p:cNvPr id="18" name="Shape 13"/>
          <p:cNvSpPr/>
          <p:nvPr/>
        </p:nvSpPr>
        <p:spPr>
          <a:xfrm>
            <a:off x="7397710" y="3648908"/>
            <a:ext cx="6555462" cy="1866305"/>
          </a:xfrm>
          <a:prstGeom prst="roundRect">
            <a:avLst>
              <a:gd name="adj" fmla="val 9331"/>
            </a:avLst>
          </a:prstGeom>
          <a:solidFill>
            <a:srgbClr val="005DAA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14047" y="3865245"/>
            <a:ext cx="580430" cy="580430"/>
          </a:xfrm>
          <a:prstGeom prst="roundRect">
            <a:avLst>
              <a:gd name="adj" fmla="val 15752262"/>
            </a:avLst>
          </a:prstGeom>
          <a:solidFill>
            <a:srgbClr val="FC8337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3591" y="4024789"/>
            <a:ext cx="261223" cy="26122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14047" y="4610695"/>
            <a:ext cx="271152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Kreative Künste &amp; Mode</a:t>
            </a:r>
            <a:endParaRPr lang="en-US" sz="1900" dirty="0"/>
          </a:p>
        </p:txBody>
      </p:sp>
      <p:sp>
        <p:nvSpPr>
          <p:cNvPr id="22" name="Text 16"/>
          <p:cNvSpPr/>
          <p:nvPr/>
        </p:nvSpPr>
        <p:spPr>
          <a:xfrm>
            <a:off x="7614047" y="5012055"/>
            <a:ext cx="6122789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Floristik, Grafikdesign, Mode-Technologie</a:t>
            </a:r>
            <a:endParaRPr lang="en-US" sz="1500" dirty="0"/>
          </a:p>
        </p:txBody>
      </p:sp>
      <p:sp>
        <p:nvSpPr>
          <p:cNvPr id="23" name="Shape 17"/>
          <p:cNvSpPr/>
          <p:nvPr/>
        </p:nvSpPr>
        <p:spPr>
          <a:xfrm>
            <a:off x="677228" y="5680234"/>
            <a:ext cx="6555462" cy="1866305"/>
          </a:xfrm>
          <a:prstGeom prst="roundRect">
            <a:avLst>
              <a:gd name="adj" fmla="val 9331"/>
            </a:avLst>
          </a:prstGeom>
          <a:solidFill>
            <a:srgbClr val="005DAA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893564" y="5896570"/>
            <a:ext cx="580430" cy="580430"/>
          </a:xfrm>
          <a:prstGeom prst="roundRect">
            <a:avLst>
              <a:gd name="adj" fmla="val 15752262"/>
            </a:avLst>
          </a:prstGeom>
          <a:solidFill>
            <a:srgbClr val="FC8337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108" y="6056114"/>
            <a:ext cx="261223" cy="261223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893564" y="6642021"/>
            <a:ext cx="241875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Dienstleistungen</a:t>
            </a:r>
            <a:endParaRPr lang="en-US" sz="1900" dirty="0"/>
          </a:p>
        </p:txBody>
      </p:sp>
      <p:sp>
        <p:nvSpPr>
          <p:cNvPr id="27" name="Text 20"/>
          <p:cNvSpPr/>
          <p:nvPr/>
        </p:nvSpPr>
        <p:spPr>
          <a:xfrm>
            <a:off x="893564" y="7043380"/>
            <a:ext cx="6122789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Koch, Restaurant-Service, Hotelrezeption, Pflege</a:t>
            </a:r>
            <a:endParaRPr lang="en-US" sz="1500" dirty="0"/>
          </a:p>
        </p:txBody>
      </p:sp>
      <p:sp>
        <p:nvSpPr>
          <p:cNvPr id="28" name="Shape 21"/>
          <p:cNvSpPr/>
          <p:nvPr/>
        </p:nvSpPr>
        <p:spPr>
          <a:xfrm>
            <a:off x="7397710" y="5680234"/>
            <a:ext cx="6555462" cy="1866305"/>
          </a:xfrm>
          <a:prstGeom prst="roundRect">
            <a:avLst>
              <a:gd name="adj" fmla="val 9331"/>
            </a:avLst>
          </a:prstGeom>
          <a:solidFill>
            <a:srgbClr val="005DAA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29" name="Shape 22"/>
          <p:cNvSpPr/>
          <p:nvPr/>
        </p:nvSpPr>
        <p:spPr>
          <a:xfrm>
            <a:off x="7614047" y="5896570"/>
            <a:ext cx="580430" cy="580430"/>
          </a:xfrm>
          <a:prstGeom prst="roundRect">
            <a:avLst>
              <a:gd name="adj" fmla="val 15752262"/>
            </a:avLst>
          </a:prstGeom>
          <a:solidFill>
            <a:srgbClr val="FC8337"/>
          </a:solidFill>
          <a:ln/>
        </p:spPr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3591" y="6056114"/>
            <a:ext cx="261223" cy="261223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7614047" y="6642021"/>
            <a:ext cx="241875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Transport &amp; Logistik</a:t>
            </a:r>
            <a:endParaRPr lang="en-US" sz="1900" dirty="0"/>
          </a:p>
        </p:txBody>
      </p:sp>
      <p:sp>
        <p:nvSpPr>
          <p:cNvPr id="32" name="Text 24"/>
          <p:cNvSpPr/>
          <p:nvPr/>
        </p:nvSpPr>
        <p:spPr>
          <a:xfrm>
            <a:off x="7614047" y="7043380"/>
            <a:ext cx="6122789" cy="286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KFZ-Mechatronik, LKW-Technik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74013" y="529471"/>
            <a:ext cx="1324094" cy="343376"/>
          </a:xfrm>
          <a:prstGeom prst="roundRect">
            <a:avLst>
              <a:gd name="adj" fmla="val 40380"/>
            </a:avLst>
          </a:prstGeom>
          <a:solidFill>
            <a:srgbClr val="4B1E01"/>
          </a:solidFill>
          <a:ln/>
        </p:spPr>
      </p:sp>
      <p:sp>
        <p:nvSpPr>
          <p:cNvPr id="3" name="Text 1"/>
          <p:cNvSpPr/>
          <p:nvPr/>
        </p:nvSpPr>
        <p:spPr>
          <a:xfrm>
            <a:off x="789503" y="587216"/>
            <a:ext cx="1093113" cy="227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QUALIFIKATION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674013" y="938213"/>
            <a:ext cx="7897416" cy="601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Der Weg in die Nationalmannschaft</a:t>
            </a:r>
            <a:endParaRPr lang="en-US" sz="3750" dirty="0"/>
          </a:p>
        </p:txBody>
      </p:sp>
      <p:sp>
        <p:nvSpPr>
          <p:cNvPr id="5" name="Text 3"/>
          <p:cNvSpPr/>
          <p:nvPr/>
        </p:nvSpPr>
        <p:spPr>
          <a:xfrm>
            <a:off x="674013" y="1785223"/>
            <a:ext cx="13282374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 spaziert nicht einfach hinein – der Weg nach Düsseldorf ist ein echter sportlicher Auswahlprozess.</a:t>
            </a:r>
            <a:endParaRPr lang="en-US" sz="15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626" y="2253734"/>
            <a:ext cx="10329029" cy="4727257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1290" y="3434003"/>
            <a:ext cx="664109" cy="66410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059611" y="5386630"/>
            <a:ext cx="1939198" cy="747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Intensives Training</a:t>
            </a:r>
            <a:endParaRPr lang="en-US" sz="23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0028" y="3435249"/>
            <a:ext cx="664109" cy="66410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506153" y="5386630"/>
            <a:ext cx="2103076" cy="747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Altersnachweis 18–25</a:t>
            </a:r>
            <a:endParaRPr lang="en-US" sz="23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9390" y="3435249"/>
            <a:ext cx="664109" cy="66410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121446" y="5386630"/>
            <a:ext cx="1939198" cy="747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Beste des Jahrgangs</a:t>
            </a:r>
            <a:endParaRPr lang="en-US" sz="2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5469" y="3435249"/>
            <a:ext cx="664109" cy="66410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631591" y="5386630"/>
            <a:ext cx="2008890" cy="747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Nationale Vorentscheide</a:t>
            </a:r>
            <a:endParaRPr lang="en-US" sz="2350" dirty="0"/>
          </a:p>
        </p:txBody>
      </p:sp>
      <p:sp>
        <p:nvSpPr>
          <p:cNvPr id="15" name="Text 8"/>
          <p:cNvSpPr/>
          <p:nvPr/>
        </p:nvSpPr>
        <p:spPr>
          <a:xfrm>
            <a:off x="674013" y="6685808"/>
            <a:ext cx="11616948" cy="1048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Nur die allerbesten Nachwuchskräfte eines Jahrgangs schaffen es in die </a:t>
            </a:r>
            <a:r>
              <a:rPr lang="en-US" sz="150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Berufe-Nationalmannschaft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und werden dann von erfahrenen Experten fast wie Profisportler auf den Wettbewerb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vorbereitet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</a:p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Deutschland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findet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anders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als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europäischen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Ausland,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kein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Vorentscheid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über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nationalen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Skills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statt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sondern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über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die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Landesbesten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der </a:t>
            </a:r>
            <a:r>
              <a:rPr lang="en-US" sz="150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Kammern</a:t>
            </a:r>
            <a:r>
              <a:rPr lang="en-US" sz="15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27829"/>
            <a:ext cx="1729264" cy="426244"/>
          </a:xfrm>
          <a:prstGeom prst="roundRect">
            <a:avLst>
              <a:gd name="adj" fmla="val 38315"/>
            </a:avLst>
          </a:prstGeom>
          <a:solidFill>
            <a:srgbClr val="4B1E01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795814"/>
            <a:ext cx="14570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VERANSTALTUNG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244798"/>
            <a:ext cx="77528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Wann &amp; Wo: Düsseldorf 2027</a:t>
            </a:r>
            <a:endParaRPr lang="en-US" sz="4450" dirty="0"/>
          </a:p>
        </p:txBody>
      </p:sp>
      <p:sp>
        <p:nvSpPr>
          <p:cNvPr id="5" name="Text 3"/>
          <p:cNvSpPr/>
          <p:nvPr/>
        </p:nvSpPr>
        <p:spPr>
          <a:xfrm>
            <a:off x="793790" y="2520553"/>
            <a:ext cx="32568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22.–26. September 2027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101697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Fünf Tage voller Wettkämpfe, Live-Demonstrationen und Festival-Atmosphäre auf dem Gelände der 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Messe Düsseldorf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gemeinsam ausgerichtet von 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Deutschland und Luxemburg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120283"/>
            <a:ext cx="4205168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Die Talente lösen über drei Wettkampftage hinweg komplexe, praxisnahe Aufgaben unter den Augen von Schiedsrichtern und tausenden Zuschauern. Man kann den Profis direkt über die Schulter schauen.</a:t>
            </a:r>
            <a:endParaRPr lang="en-US" sz="175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A917D6D-34DC-156A-22F2-EB1A4AB53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60" t="16697" r="3537" b="9895"/>
          <a:stretch>
            <a:fillRect/>
          </a:stretch>
        </p:blipFill>
        <p:spPr>
          <a:xfrm>
            <a:off x="5552479" y="2623474"/>
            <a:ext cx="8276629" cy="46236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E378D-ADE9-1287-E1A7-F2165A8C4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7071E36-B9DB-6313-9EE6-8D699E6F883D}"/>
              </a:ext>
            </a:extLst>
          </p:cNvPr>
          <p:cNvSpPr/>
          <p:nvPr/>
        </p:nvSpPr>
        <p:spPr>
          <a:xfrm>
            <a:off x="793790" y="855940"/>
            <a:ext cx="126609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Eindrücke</a:t>
            </a: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 </a:t>
            </a:r>
            <a:r>
              <a:rPr lang="en-US" sz="4450" dirty="0" err="1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EuroSkills</a:t>
            </a: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 </a:t>
            </a:r>
            <a:r>
              <a:rPr lang="en-US" sz="4450" dirty="0" err="1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Dänemark</a:t>
            </a: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 2025</a:t>
            </a:r>
            <a:endParaRPr lang="en-US" sz="4450" dirty="0"/>
          </a:p>
        </p:txBody>
      </p:sp>
      <p:pic>
        <p:nvPicPr>
          <p:cNvPr id="16" name="eindruck">
            <a:hlinkClick r:id="" action="ppaction://media"/>
            <a:extLst>
              <a:ext uri="{FF2B5EF4-FFF2-40B4-BE49-F238E27FC236}">
                <a16:creationId xmlns:a16="http://schemas.microsoft.com/office/drawing/2014/main" id="{2A1A7D4A-F10B-76BB-9736-700917A4BD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790" y="1927186"/>
            <a:ext cx="9682621" cy="5446474"/>
          </a:xfrm>
          <a:prstGeom prst="rect">
            <a:avLst/>
          </a:prstGeom>
        </p:spPr>
      </p:pic>
      <p:sp>
        <p:nvSpPr>
          <p:cNvPr id="18" name="Text 5">
            <a:extLst>
              <a:ext uri="{FF2B5EF4-FFF2-40B4-BE49-F238E27FC236}">
                <a16:creationId xmlns:a16="http://schemas.microsoft.com/office/drawing/2014/main" id="{F3E0B2F1-B980-7CE0-401D-1BB822C01E58}"/>
              </a:ext>
            </a:extLst>
          </p:cNvPr>
          <p:cNvSpPr/>
          <p:nvPr/>
        </p:nvSpPr>
        <p:spPr>
          <a:xfrm>
            <a:off x="10901177" y="4434840"/>
            <a:ext cx="3074226" cy="1357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Das Video von Bau TV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stammt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aus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Österreich.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Vollständig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sehen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auf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Youtube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Einfach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QR-Code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scannen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DD6003A-7C12-1B8F-0443-29F7A4D18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9970" y="6311329"/>
            <a:ext cx="1056640" cy="10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5666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 err="1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Schülern</a:t>
            </a: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 den </a:t>
            </a:r>
            <a:r>
              <a:rPr lang="en-US" sz="4450" dirty="0" err="1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Besuch</a:t>
            </a: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 der </a:t>
            </a:r>
            <a:r>
              <a:rPr lang="en-US" sz="4450" dirty="0" err="1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EuroSkills</a:t>
            </a: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 </a:t>
            </a:r>
            <a:r>
              <a:rPr lang="en-US" sz="4450" dirty="0" err="1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ermöglichen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714385"/>
            <a:ext cx="7556421" cy="4034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Die EuroSkills sind längst mehr als ein Wettbewerb – sie sind ein 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riesiges Erlebnis-Event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Besucher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können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live zuschauen,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selbst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ausprobieren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Berufsbilder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hautnah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erleben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Ein unvergessliches Erlebnis für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Schulklassen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und alle, die Berufsbildung neu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erleben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wollen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E5E0D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Der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Arbeitskreis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Werte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Bildung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Beruf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dabei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Paket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schnüren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mit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dem Clubs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eine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Schulklasse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(8-10. Klasse)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eine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Reise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nach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Düsseldorf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spendieren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können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Eine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wunderbare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Chance, dieses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einzigartige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Event für den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Nachwuchs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live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erlebbar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machen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.. </a:t>
            </a:r>
          </a:p>
          <a:p>
            <a:pPr>
              <a:lnSpc>
                <a:spcPts val="2850"/>
              </a:lnSpc>
            </a:pPr>
            <a:endParaRPr lang="en-US" sz="1750" dirty="0">
              <a:solidFill>
                <a:srgbClr val="E5E0D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 </a:t>
            </a:r>
            <a:r>
              <a:rPr lang="en-US" sz="1750" b="1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melden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b="1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uns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b="1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zeitnah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und </a:t>
            </a:r>
            <a:r>
              <a:rPr lang="en-US" sz="1750" b="1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hoffen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750" b="1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dass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b="1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euer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Club </a:t>
            </a:r>
            <a:r>
              <a:rPr lang="en-US" sz="1750" b="1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dabei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b="1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</a:p>
          <a:p>
            <a:pPr>
              <a:lnSpc>
                <a:spcPts val="2850"/>
              </a:lnSpc>
            </a:pPr>
            <a:endParaRPr lang="en-US" sz="1750" dirty="0">
              <a:solidFill>
                <a:srgbClr val="E5E0D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A8E23-C666-AE97-C63B-30E6D5B19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2BFEE7A-A42F-C493-7077-C98F00EFCD5D}"/>
              </a:ext>
            </a:extLst>
          </p:cNvPr>
          <p:cNvSpPr/>
          <p:nvPr/>
        </p:nvSpPr>
        <p:spPr>
          <a:xfrm>
            <a:off x="793790" y="1638726"/>
            <a:ext cx="81726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Berufsdienstbeauftragte</a:t>
            </a: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 </a:t>
            </a:r>
            <a:r>
              <a:rPr lang="en-US" sz="4450" dirty="0" err="1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treffen</a:t>
            </a:r>
            <a:endParaRPr lang="en-US" sz="44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CA1F0C8-BF31-E3D6-4B50-212FF95728DB}"/>
              </a:ext>
            </a:extLst>
          </p:cNvPr>
          <p:cNvSpPr/>
          <p:nvPr/>
        </p:nvSpPr>
        <p:spPr>
          <a:xfrm>
            <a:off x="793790" y="2801133"/>
            <a:ext cx="8024745" cy="2602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Der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Arbeitskreis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Werte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Bildung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Beruf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der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gleichzeitig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die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Aufgaben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eines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Ausschusses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des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Governorrats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innerhat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wird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am 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Samstag auf der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EuroSkills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zu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einen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Berufsdiensttag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einladen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. </a:t>
            </a:r>
          </a:p>
          <a:p>
            <a:pPr>
              <a:lnSpc>
                <a:spcPts val="2850"/>
              </a:lnSpc>
            </a:pPr>
            <a:endParaRPr lang="en-US" sz="1750" dirty="0">
              <a:solidFill>
                <a:srgbClr val="E5E0DF"/>
              </a:solidFill>
              <a:latin typeface="Roboto" pitchFamily="34" charset="0"/>
              <a:ea typeface="Roboto" pitchFamily="34" charset="-122"/>
            </a:endParaRPr>
          </a:p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Zu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diesem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Berufsdiensttag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sind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alle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interessierten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Rotarierinnen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und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Rotarier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aus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Deutschland, Österreich der Schweiz und Liechtenstein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jetzt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schon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herzlich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eingeladen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</a:rPr>
              <a:t>.</a:t>
            </a:r>
            <a:endParaRPr lang="en-US" sz="1750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94E87CE9-B126-AAE1-6928-37E54A11868A}"/>
              </a:ext>
            </a:extLst>
          </p:cNvPr>
          <p:cNvSpPr/>
          <p:nvPr/>
        </p:nvSpPr>
        <p:spPr>
          <a:xfrm>
            <a:off x="645933" y="6327418"/>
            <a:ext cx="8172602" cy="1320292"/>
          </a:xfrm>
          <a:prstGeom prst="roundRect">
            <a:avLst>
              <a:gd name="adj" fmla="val 15387"/>
            </a:avLst>
          </a:prstGeom>
          <a:solidFill>
            <a:srgbClr val="4B1E01"/>
          </a:solidFill>
          <a:ln/>
        </p:spPr>
      </p:sp>
      <p:pic>
        <p:nvPicPr>
          <p:cNvPr id="17" name="Image 3" descr="preencoded.png">
            <a:extLst>
              <a:ext uri="{FF2B5EF4-FFF2-40B4-BE49-F238E27FC236}">
                <a16:creationId xmlns:a16="http://schemas.microsoft.com/office/drawing/2014/main" id="{EDA43F5B-349D-0BC9-1967-B22DA9087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03" y="6696956"/>
            <a:ext cx="283488" cy="226814"/>
          </a:xfrm>
          <a:prstGeom prst="rect">
            <a:avLst/>
          </a:prstGeom>
        </p:spPr>
      </p:pic>
      <p:sp>
        <p:nvSpPr>
          <p:cNvPr id="18" name="Text 9">
            <a:extLst>
              <a:ext uri="{FF2B5EF4-FFF2-40B4-BE49-F238E27FC236}">
                <a16:creationId xmlns:a16="http://schemas.microsoft.com/office/drawing/2014/main" id="{183D0213-FA90-4380-6CAB-586D70DDBEF0}"/>
              </a:ext>
            </a:extLst>
          </p:cNvPr>
          <p:cNvSpPr/>
          <p:nvPr/>
        </p:nvSpPr>
        <p:spPr>
          <a:xfrm>
            <a:off x="1411570" y="6597684"/>
            <a:ext cx="7138663" cy="848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Düsseldorf 2027 – Save the Date:</a:t>
            </a:r>
            <a:r>
              <a:rPr lang="en-US" sz="17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22. bis 26. September 2027, Messe Düsseldorf. Rund 800 Talente, 50 Berufe, 150.000 Besucher.  Sei dabei!</a:t>
            </a:r>
            <a:endParaRPr lang="en-US" sz="1750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E2039BCD-776B-EF9F-6FC2-1ADEAA7DB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52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93790" y="1310997"/>
            <a:ext cx="121684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Zusammengefass</a:t>
            </a: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: Mehr </a:t>
            </a:r>
            <a:r>
              <a:rPr lang="en-US" sz="4450" dirty="0" err="1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als</a:t>
            </a: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 Gold und Silber!</a:t>
            </a:r>
          </a:p>
        </p:txBody>
      </p:sp>
      <p:sp>
        <p:nvSpPr>
          <p:cNvPr id="5" name="Shape 3"/>
          <p:cNvSpPr/>
          <p:nvPr/>
        </p:nvSpPr>
        <p:spPr>
          <a:xfrm>
            <a:off x="731218" y="2676869"/>
            <a:ext cx="3951993" cy="3377941"/>
          </a:xfrm>
          <a:prstGeom prst="roundRect">
            <a:avLst>
              <a:gd name="adj" fmla="val 8062"/>
            </a:avLst>
          </a:prstGeom>
          <a:solidFill>
            <a:srgbClr val="005DAA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80892" y="2915114"/>
            <a:ext cx="25095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🏆</a:t>
            </a: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 </a:t>
            </a:r>
            <a:r>
              <a:rPr lang="en-US" sz="2200" dirty="0" err="1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Auszeichnung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980893" y="3507688"/>
            <a:ext cx="3452643" cy="223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Berufliche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Ausbildung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genauso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wertvoll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wie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Hochschul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-studium</a:t>
            </a: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Wer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hier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antritt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kein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gewöhnlicher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Lehrling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sondern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Weltklasse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-Talent in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seinem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Fach.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339203" y="2722707"/>
            <a:ext cx="3951993" cy="2207954"/>
          </a:xfrm>
          <a:prstGeom prst="roundRect">
            <a:avLst>
              <a:gd name="adj" fmla="val 8062"/>
            </a:avLst>
          </a:prstGeom>
          <a:solidFill>
            <a:srgbClr val="005DAA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674246" y="2972382"/>
            <a:ext cx="25095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🌟</a:t>
            </a: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 Begeisterung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674246" y="3553525"/>
            <a:ext cx="3367275" cy="11423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Clubs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die Junge Menschen für Ausbildungsberufe begeistern und Vorurteile abbauen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947189" y="2722707"/>
            <a:ext cx="3951993" cy="1886363"/>
          </a:xfrm>
          <a:prstGeom prst="roundRect">
            <a:avLst>
              <a:gd name="adj" fmla="val 11302"/>
            </a:avLst>
          </a:prstGeom>
          <a:solidFill>
            <a:srgbClr val="005DAA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0196863" y="29723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🤝</a:t>
            </a: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 Vernetzung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10196863" y="3553525"/>
            <a:ext cx="3452643" cy="1154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Freundinnen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und Freunde die für den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Berufsdienst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brennen</a:t>
            </a: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treffen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555</Words>
  <Application>Microsoft Macintosh PowerPoint</Application>
  <PresentationFormat>Benutzerdefiniert</PresentationFormat>
  <Paragraphs>65</Paragraphs>
  <Slides>9</Slides>
  <Notes>9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Roboto</vt:lpstr>
      <vt:lpstr>Arial</vt:lpstr>
      <vt:lpstr>Saira Medium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Knut Rieniets</cp:lastModifiedBy>
  <cp:revision>14</cp:revision>
  <cp:lastPrinted>2026-03-23T07:20:58Z</cp:lastPrinted>
  <dcterms:created xsi:type="dcterms:W3CDTF">2026-03-21T11:08:05Z</dcterms:created>
  <dcterms:modified xsi:type="dcterms:W3CDTF">2026-05-29T08:48:06Z</dcterms:modified>
</cp:coreProperties>
</file>